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sldIdLst>
    <p:sldId id="256" r:id="rId2"/>
    <p:sldId id="338" r:id="rId3"/>
    <p:sldId id="264" r:id="rId4"/>
    <p:sldId id="340" r:id="rId5"/>
    <p:sldId id="341" r:id="rId6"/>
    <p:sldId id="342" r:id="rId7"/>
    <p:sldId id="343" r:id="rId8"/>
    <p:sldId id="344" r:id="rId9"/>
    <p:sldId id="261" r:id="rId10"/>
    <p:sldId id="265" r:id="rId11"/>
    <p:sldId id="267" r:id="rId12"/>
    <p:sldId id="266" r:id="rId13"/>
    <p:sldId id="262" r:id="rId14"/>
    <p:sldId id="269" r:id="rId15"/>
    <p:sldId id="345" r:id="rId16"/>
  </p:sldIdLst>
  <p:sldSz cx="9144000" cy="6858000" type="screen4x3"/>
  <p:notesSz cx="9144000" cy="6858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7843"/>
    <a:srgbClr val="3F3937"/>
    <a:srgbClr val="2B5A81"/>
    <a:srgbClr val="7C2A96"/>
    <a:srgbClr val="5F4977"/>
    <a:srgbClr val="824E14"/>
    <a:srgbClr val="B5330B"/>
    <a:srgbClr val="CC3300"/>
    <a:srgbClr val="583789"/>
    <a:srgbClr val="412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9314" autoAdjust="0"/>
  </p:normalViewPr>
  <p:slideViewPr>
    <p:cSldViewPr>
      <p:cViewPr varScale="1">
        <p:scale>
          <a:sx n="116" d="100"/>
          <a:sy n="116" d="100"/>
        </p:scale>
        <p:origin x="-149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9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8000E-7560-443B-99BB-B7EBC3EB0D14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707DE-17FF-4846-B13F-48C953F499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100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FDA6600-A297-4B22-BC78-11EAFA3BF544}" type="datetimeFigureOut">
              <a:rPr lang="pl-PL" smtClean="0"/>
              <a:pPr/>
              <a:t>2014-03-21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16152" y="1071546"/>
            <a:ext cx="7235981" cy="1357322"/>
          </a:xfrm>
        </p:spPr>
        <p:txBody>
          <a:bodyPr/>
          <a:lstStyle/>
          <a:p>
            <a:pPr algn="ctr"/>
            <a:r>
              <a:rPr lang="pl-PL" sz="3600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pl-PL" sz="3600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pl-PL" sz="2800" i="1" dirty="0">
              <a:solidFill>
                <a:srgbClr val="CC33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" name="Symbol zastępczy zawartości 3" descr="czytanie - Szukaj w Google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6" t="36904" r="42301" b="9336"/>
          <a:stretch/>
        </p:blipFill>
        <p:spPr>
          <a:xfrm>
            <a:off x="3336297" y="188640"/>
            <a:ext cx="5072098" cy="3150182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214382" y="4143380"/>
            <a:ext cx="792961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Działania promujące czytelnictwo</a:t>
            </a:r>
            <a:endParaRPr lang="pl-PL" sz="1600" b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pl-PL" sz="1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Krapkowice, 21.01.2014 r.</a:t>
            </a:r>
          </a:p>
          <a:p>
            <a:r>
              <a:rPr lang="pl-PL" sz="1400" dirty="0" smtClean="0">
                <a:solidFill>
                  <a:srgbClr val="CC3300"/>
                </a:solidFill>
                <a:latin typeface="Comic Sans MS" panose="030F0702030302020204" pitchFamily="66" charset="0"/>
              </a:rPr>
              <a:t>Małgorzata Mianowany – Małecka</a:t>
            </a:r>
          </a:p>
          <a:p>
            <a:r>
              <a:rPr lang="pl-PL" sz="1400" dirty="0" smtClean="0">
                <a:solidFill>
                  <a:srgbClr val="CC3300"/>
                </a:solidFill>
                <a:latin typeface="Comic Sans MS" panose="030F0702030302020204" pitchFamily="66" charset="0"/>
              </a:rPr>
              <a:t>Doradca metodyczny bibliotek szkolnych RCRE w Opolu</a:t>
            </a:r>
            <a:r>
              <a:rPr lang="pl-PL" sz="3600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pl-PL" sz="3600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pl-PL" sz="3600" dirty="0"/>
          </a:p>
        </p:txBody>
      </p:sp>
      <p:sp>
        <p:nvSpPr>
          <p:cNvPr id="5" name="Prostokąt 4"/>
          <p:cNvSpPr/>
          <p:nvPr/>
        </p:nvSpPr>
        <p:spPr>
          <a:xfrm>
            <a:off x="2771800" y="6036206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pPr algn="ctr"/>
            <a:endParaRPr lang="pl-PL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036206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949241"/>
            <a:ext cx="18383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80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404664"/>
            <a:ext cx="8352928" cy="48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b="1" dirty="0">
                <a:solidFill>
                  <a:srgbClr val="3F3937"/>
                </a:solidFill>
                <a:latin typeface="Comic Sans MS" panose="030F0702030302020204" pitchFamily="66" charset="0"/>
              </a:rPr>
              <a:t>Jakie działania </a:t>
            </a:r>
            <a:r>
              <a:rPr lang="pl-PL" sz="2200" b="1" dirty="0" smtClean="0">
                <a:solidFill>
                  <a:srgbClr val="3F3937"/>
                </a:solidFill>
                <a:latin typeface="Comic Sans MS" panose="030F0702030302020204" pitchFamily="66" charset="0"/>
              </a:rPr>
              <a:t>zaplanowano?</a:t>
            </a:r>
          </a:p>
          <a:p>
            <a:pPr marL="0" indent="0" algn="ctr">
              <a:buNone/>
            </a:pPr>
            <a:r>
              <a:rPr lang="pl-PL" sz="2200" b="1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Cele </a:t>
            </a:r>
            <a:r>
              <a:rPr lang="pl-PL" sz="2200" b="1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Programu Rozwoju Czytelnictwa</a:t>
            </a:r>
          </a:p>
          <a:p>
            <a:pPr marL="0" indent="0" algn="just">
              <a:buNone/>
            </a:pPr>
            <a:r>
              <a:rPr lang="pl-PL" sz="2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Głównym </a:t>
            </a:r>
            <a:r>
              <a:rPr lang="pl-PL" sz="2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celem projektu jest </a:t>
            </a: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rozwój i promocja czytelnictwa</a:t>
            </a:r>
            <a:r>
              <a:rPr lang="pl-PL" sz="2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l-PL" sz="2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oraz </a:t>
            </a: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poprawienie społecznego </a:t>
            </a:r>
            <a:r>
              <a:rPr lang="pl-PL" sz="22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wizerunku książki</a:t>
            </a:r>
            <a:r>
              <a:rPr lang="pl-PL" sz="2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endParaRPr lang="pl-PL" sz="2200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pl-PL" sz="2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Szacuje </a:t>
            </a:r>
            <a:r>
              <a:rPr lang="pl-PL" sz="2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się zwiększenie liczby Polaków sięgających po książkę o 40 % w ciągu 6 lat. Jak możemy osiągnąć ten wynik</a:t>
            </a:r>
            <a:r>
              <a:rPr lang="pl-PL" sz="2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  <a:endParaRPr lang="pl-PL" sz="22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pl-PL" sz="24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528" y="2993354"/>
            <a:ext cx="6786609" cy="275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292296" y="6208852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6114311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296" y="5949280"/>
            <a:ext cx="18415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23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6" y="928670"/>
            <a:ext cx="7838230" cy="466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411760" y="6041750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endParaRPr lang="pl-P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21288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60" y="5981600"/>
            <a:ext cx="18415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43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692696"/>
            <a:ext cx="8003232" cy="4565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200" b="1" dirty="0">
                <a:latin typeface="Comic Sans MS" panose="030F0702030302020204" pitchFamily="66" charset="0"/>
              </a:rPr>
              <a:t>Zaplanowane </a:t>
            </a:r>
            <a:r>
              <a:rPr lang="pl-PL" sz="2200" b="1" dirty="0" smtClean="0">
                <a:latin typeface="Comic Sans MS" panose="030F0702030302020204" pitchFamily="66" charset="0"/>
              </a:rPr>
              <a:t>działania:</a:t>
            </a:r>
          </a:p>
          <a:p>
            <a:pPr marL="0" indent="0">
              <a:buNone/>
            </a:pPr>
            <a:endParaRPr lang="pl-PL" sz="2200" b="1" dirty="0"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Comic Sans MS" panose="030F0702030302020204" pitchFamily="66" charset="0"/>
              </a:rPr>
              <a:t>Po </a:t>
            </a:r>
            <a:r>
              <a:rPr lang="pl-PL" sz="2200" dirty="0">
                <a:latin typeface="Comic Sans MS" panose="030F0702030302020204" pitchFamily="66" charset="0"/>
              </a:rPr>
              <a:t>pierwsze mówi się o </a:t>
            </a:r>
            <a:r>
              <a:rPr lang="pl-PL" sz="2200" b="1" dirty="0">
                <a:latin typeface="Comic Sans MS" panose="030F0702030302020204" pitchFamily="66" charset="0"/>
              </a:rPr>
              <a:t>wydawaniu wartościowej literatury oraz magazynów kulturalnych</a:t>
            </a:r>
            <a:r>
              <a:rPr lang="pl-PL" sz="2200" dirty="0">
                <a:latin typeface="Comic Sans MS" panose="030F0702030302020204" pitchFamily="66" charset="0"/>
              </a:rPr>
              <a:t>. </a:t>
            </a:r>
            <a:endParaRPr lang="pl-PL" sz="2200" dirty="0" smtClean="0"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Comic Sans MS" panose="030F0702030302020204" pitchFamily="66" charset="0"/>
              </a:rPr>
              <a:t>Podkreślana </a:t>
            </a:r>
            <a:r>
              <a:rPr lang="pl-PL" sz="2200" dirty="0">
                <a:latin typeface="Comic Sans MS" panose="030F0702030302020204" pitchFamily="66" charset="0"/>
              </a:rPr>
              <a:t>jest także rola </a:t>
            </a:r>
            <a:r>
              <a:rPr lang="pl-PL" sz="2200" b="1" dirty="0">
                <a:latin typeface="Comic Sans MS" panose="030F0702030302020204" pitchFamily="66" charset="0"/>
              </a:rPr>
              <a:t>bibliotekarzy i księgarzy</a:t>
            </a:r>
            <a:r>
              <a:rPr lang="pl-PL" sz="2200" dirty="0">
                <a:latin typeface="Comic Sans MS" panose="030F0702030302020204" pitchFamily="66" charset="0"/>
              </a:rPr>
              <a:t>, dla których przewidziano </a:t>
            </a:r>
            <a:r>
              <a:rPr lang="pl-PL" sz="2200" b="1" dirty="0" smtClean="0">
                <a:latin typeface="Comic Sans MS" panose="030F0702030302020204" pitchFamily="66" charset="0"/>
              </a:rPr>
              <a:t>szkolenia</a:t>
            </a:r>
            <a:r>
              <a:rPr lang="pl-PL" sz="2200" dirty="0" smtClean="0">
                <a:latin typeface="Comic Sans MS" panose="030F0702030302020204" pitchFamily="66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Comic Sans MS" panose="030F0702030302020204" pitchFamily="66" charset="0"/>
              </a:rPr>
              <a:t>Kolejnym </a:t>
            </a:r>
            <a:r>
              <a:rPr lang="pl-PL" sz="2200" dirty="0">
                <a:latin typeface="Comic Sans MS" panose="030F0702030302020204" pitchFamily="66" charset="0"/>
              </a:rPr>
              <a:t>zaplanowanym działaniem jest </a:t>
            </a:r>
            <a:r>
              <a:rPr lang="pl-PL" sz="2200" b="1" dirty="0">
                <a:latin typeface="Comic Sans MS" panose="030F0702030302020204" pitchFamily="66" charset="0"/>
              </a:rPr>
              <a:t>modernizacja bibliotek</a:t>
            </a:r>
            <a:r>
              <a:rPr lang="pl-PL" sz="2200" dirty="0">
                <a:latin typeface="Comic Sans MS" panose="030F0702030302020204" pitchFamily="66" charset="0"/>
              </a:rPr>
              <a:t>. Chodzi o unowocześnienie wyglądu i </a:t>
            </a:r>
            <a:r>
              <a:rPr lang="pl-PL" sz="2200" dirty="0" smtClean="0">
                <a:latin typeface="Comic Sans MS" panose="030F0702030302020204" pitchFamily="66" charset="0"/>
              </a:rPr>
              <a:t>funkcjonalności </a:t>
            </a:r>
            <a:r>
              <a:rPr lang="pl-PL" sz="2200" dirty="0">
                <a:latin typeface="Comic Sans MS" panose="030F0702030302020204" pitchFamily="66" charset="0"/>
              </a:rPr>
              <a:t>bibliotek oraz zadbanie o to, aby regularnie w ofercie pojawiały się </a:t>
            </a:r>
            <a:r>
              <a:rPr lang="pl-PL" sz="2200" b="1" dirty="0">
                <a:latin typeface="Comic Sans MS" panose="030F0702030302020204" pitchFamily="66" charset="0"/>
              </a:rPr>
              <a:t>wydawnicze </a:t>
            </a:r>
            <a:r>
              <a:rPr lang="pl-PL" sz="2200" b="1" dirty="0" smtClean="0">
                <a:latin typeface="Comic Sans MS" panose="030F0702030302020204" pitchFamily="66" charset="0"/>
              </a:rPr>
              <a:t>nowości </a:t>
            </a:r>
            <a:r>
              <a:rPr lang="pl-PL" sz="2200" dirty="0" smtClean="0">
                <a:latin typeface="Comic Sans MS" panose="030F0702030302020204" pitchFamily="66" charset="0"/>
              </a:rPr>
              <a:t>(może </a:t>
            </a:r>
            <a:r>
              <a:rPr lang="pl-PL" sz="2200" dirty="0">
                <a:latin typeface="Comic Sans MS" panose="030F0702030302020204" pitchFamily="66" charset="0"/>
              </a:rPr>
              <a:t>w każdej bibliotece będzie można wypożyczyć </a:t>
            </a:r>
            <a:r>
              <a:rPr lang="pl-PL" sz="2200" b="1" dirty="0">
                <a:latin typeface="Comic Sans MS" panose="030F0702030302020204" pitchFamily="66" charset="0"/>
              </a:rPr>
              <a:t>czytnik </a:t>
            </a:r>
            <a:r>
              <a:rPr lang="pl-PL" sz="2200" b="1" dirty="0" smtClean="0">
                <a:latin typeface="Comic Sans MS" panose="030F0702030302020204" pitchFamily="66" charset="0"/>
              </a:rPr>
              <a:t>e-</a:t>
            </a:r>
            <a:r>
              <a:rPr lang="pl-PL" sz="2200" b="1" dirty="0" err="1" smtClean="0">
                <a:latin typeface="Comic Sans MS" panose="030F0702030302020204" pitchFamily="66" charset="0"/>
              </a:rPr>
              <a:t>booków</a:t>
            </a:r>
            <a:r>
              <a:rPr lang="pl-PL" sz="2200" dirty="0" smtClean="0">
                <a:latin typeface="Comic Sans MS" panose="030F0702030302020204" pitchFamily="66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Comic Sans MS" panose="030F0702030302020204" pitchFamily="66" charset="0"/>
              </a:rPr>
              <a:t>Program </a:t>
            </a:r>
            <a:r>
              <a:rPr lang="pl-PL" sz="2200" dirty="0">
                <a:latin typeface="Comic Sans MS" panose="030F0702030302020204" pitchFamily="66" charset="0"/>
              </a:rPr>
              <a:t>wspiera udostępnianie </a:t>
            </a:r>
            <a:r>
              <a:rPr lang="pl-PL" sz="2200" b="1" dirty="0">
                <a:latin typeface="Comic Sans MS" panose="030F0702030302020204" pitchFamily="66" charset="0"/>
              </a:rPr>
              <a:t>legalnych </a:t>
            </a:r>
            <a:r>
              <a:rPr lang="pl-PL" sz="2200" b="1" dirty="0" smtClean="0">
                <a:latin typeface="Comic Sans MS" panose="030F0702030302020204" pitchFamily="66" charset="0"/>
              </a:rPr>
              <a:t>książek </a:t>
            </a:r>
            <a:r>
              <a:rPr lang="pl-PL" sz="2200" b="1" dirty="0">
                <a:latin typeface="Comic Sans MS" panose="030F0702030302020204" pitchFamily="66" charset="0"/>
              </a:rPr>
              <a:t>w Internecie.</a:t>
            </a:r>
          </a:p>
        </p:txBody>
      </p:sp>
      <p:sp>
        <p:nvSpPr>
          <p:cNvPr id="2" name="Prostokąt 1"/>
          <p:cNvSpPr/>
          <p:nvPr/>
        </p:nvSpPr>
        <p:spPr>
          <a:xfrm>
            <a:off x="2376865" y="6172083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endParaRPr lang="pl-P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21288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981600"/>
            <a:ext cx="18415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99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24" y="188640"/>
            <a:ext cx="5040560" cy="587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627784" y="6204711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endParaRPr lang="pl-P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66109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60" y="5986734"/>
            <a:ext cx="18415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39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332656"/>
            <a:ext cx="8136904" cy="576064"/>
          </a:xfrm>
        </p:spPr>
        <p:txBody>
          <a:bodyPr/>
          <a:lstStyle/>
          <a:p>
            <a:pPr marL="0" indent="0" algn="ctr">
              <a:buNone/>
            </a:pPr>
            <a:r>
              <a:rPr lang="pl-PL" sz="2400" dirty="0">
                <a:latin typeface="Comic Sans MS" panose="030F0702030302020204" pitchFamily="66" charset="0"/>
              </a:rPr>
              <a:t>Spot promujący akcję Rozwoju </a:t>
            </a:r>
            <a:r>
              <a:rPr lang="pl-PL" sz="2400" dirty="0" smtClean="0">
                <a:latin typeface="Comic Sans MS" panose="030F0702030302020204" pitchFamily="66" charset="0"/>
              </a:rPr>
              <a:t>Czytelnictwa</a:t>
            </a:r>
            <a:endParaRPr lang="pl-PL" sz="2400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pl-PL" sz="1800" dirty="0"/>
          </a:p>
        </p:txBody>
      </p:sp>
      <p:pic>
        <p:nvPicPr>
          <p:cNvPr id="5" name="czytajmy_-_spot_akcji_rozwoju_czytel-f0YkhGpoA-M_fmt135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584" y="1326894"/>
            <a:ext cx="7522048" cy="4957714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377054" y="6284607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endParaRPr lang="pl-P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265" y="5943295"/>
            <a:ext cx="18415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83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04664"/>
            <a:ext cx="8208912" cy="12383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Uznaje się, że jedną z ważniejszych dróg wiodących do czytelnictwa jest wyrobienie w dziecku nawyku</a:t>
            </a:r>
            <a:r>
              <a:rPr lang="pl-PL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- najpierw zabawy książką, później słuchania.</a:t>
            </a:r>
          </a:p>
          <a:p>
            <a:pPr marL="0" indent="0" algn="just">
              <a:buNone/>
            </a:pPr>
            <a:endParaRPr lang="pl-PL" sz="22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>
              <a:buNone/>
            </a:pPr>
            <a:endParaRPr lang="pl-PL" sz="2400" dirty="0">
              <a:latin typeface="Comic Sans MS" panose="030F0702030302020204" pitchFamily="66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11560" y="3643314"/>
            <a:ext cx="73894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200" dirty="0">
                <a:solidFill>
                  <a:srgbClr val="7C2A96"/>
                </a:solidFill>
                <a:latin typeface="Comic Sans MS" panose="030F0702030302020204" pitchFamily="66" charset="0"/>
              </a:rPr>
              <a:t>Aby czytanie stało się najpiękniejszą zabawą </a:t>
            </a:r>
            <a:r>
              <a:rPr lang="pl-PL" sz="2200" dirty="0" smtClean="0">
                <a:solidFill>
                  <a:srgbClr val="7C2A96"/>
                </a:solidFill>
                <a:latin typeface="Comic Sans MS" panose="030F0702030302020204" pitchFamily="66" charset="0"/>
              </a:rPr>
              <a:t/>
            </a:r>
            <a:br>
              <a:rPr lang="pl-PL" sz="2200" dirty="0" smtClean="0">
                <a:solidFill>
                  <a:srgbClr val="7C2A96"/>
                </a:solidFill>
                <a:latin typeface="Comic Sans MS" panose="030F0702030302020204" pitchFamily="66" charset="0"/>
              </a:rPr>
            </a:br>
            <a:r>
              <a:rPr lang="pl-PL" sz="2200" dirty="0" smtClean="0">
                <a:solidFill>
                  <a:srgbClr val="7C2A96"/>
                </a:solidFill>
                <a:latin typeface="Comic Sans MS" panose="030F0702030302020204" pitchFamily="66" charset="0"/>
              </a:rPr>
              <a:t>i </a:t>
            </a:r>
            <a:r>
              <a:rPr lang="pl-PL" sz="2200" dirty="0">
                <a:solidFill>
                  <a:srgbClr val="7C2A96"/>
                </a:solidFill>
                <a:latin typeface="Comic Sans MS" panose="030F0702030302020204" pitchFamily="66" charset="0"/>
              </a:rPr>
              <a:t>przyjemnością, </a:t>
            </a:r>
            <a:r>
              <a:rPr lang="pl-PL" sz="2200" b="1" dirty="0">
                <a:solidFill>
                  <a:srgbClr val="7C2A96"/>
                </a:solidFill>
                <a:latin typeface="Comic Sans MS" panose="030F0702030302020204" pitchFamily="66" charset="0"/>
              </a:rPr>
              <a:t>dziecku muszą pomagać dorośli</a:t>
            </a:r>
            <a:r>
              <a:rPr lang="pl-PL" sz="2200" dirty="0">
                <a:solidFill>
                  <a:srgbClr val="412395"/>
                </a:solidFill>
                <a:latin typeface="Comic Sans MS" panose="030F0702030302020204" pitchFamily="66" charset="0"/>
              </a:rPr>
              <a:t>. </a:t>
            </a:r>
          </a:p>
          <a:p>
            <a:pPr algn="just"/>
            <a:endParaRPr lang="pl-PL" sz="2400" dirty="0">
              <a:latin typeface="Comic Sans MS" panose="030F0702030302020204" pitchFamily="66" charset="0"/>
            </a:endParaRPr>
          </a:p>
          <a:p>
            <a:pPr algn="just"/>
            <a:r>
              <a:rPr lang="pl-PL" sz="2200" b="1" dirty="0">
                <a:solidFill>
                  <a:srgbClr val="7C2A96"/>
                </a:solidFill>
                <a:latin typeface="Comic Sans MS" panose="030F0702030302020204" pitchFamily="66" charset="0"/>
              </a:rPr>
              <a:t>Brak pierwszych kontaktów dzieci ze słowem drukowanym odbija się na całym ich dalszym rozwoju, będzie trudny, a niekiedy niemożliwy do </a:t>
            </a:r>
            <a:r>
              <a:rPr lang="pl-PL" sz="2200" b="1" dirty="0" smtClean="0">
                <a:solidFill>
                  <a:srgbClr val="7C2A96"/>
                </a:solidFill>
                <a:latin typeface="Comic Sans MS" panose="030F0702030302020204" pitchFamily="66" charset="0"/>
              </a:rPr>
              <a:t>odrobienia.</a:t>
            </a:r>
            <a:endParaRPr lang="pl-PL" sz="2200" b="1" dirty="0">
              <a:solidFill>
                <a:srgbClr val="7C2A9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3666" name="Picture 2" descr="https://encrypted-tbn1.gstatic.com/images?q=tbn:ANd9GcQHj6_GEGLkc-lBE1bKkQY_ZKbCGSSG23pGNV1-wn6SS__jpavlG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357298"/>
            <a:ext cx="3067053" cy="2015177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571472" y="2357430"/>
            <a:ext cx="4714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Pierwszy kontakt z książką następuje w </a:t>
            </a:r>
            <a:r>
              <a:rPr lang="pl-PL" sz="2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domu rodzinnym</a:t>
            </a:r>
            <a:r>
              <a:rPr lang="pl-PL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 </a:t>
            </a:r>
            <a:endParaRPr lang="pl-PL" sz="2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298503" y="6136304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endParaRPr lang="pl-PL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36303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949280"/>
            <a:ext cx="18415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7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2564904"/>
            <a:ext cx="4929222" cy="340328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Najważniejsza zmiana </a:t>
            </a:r>
            <a:r>
              <a:rPr lang="pl-PL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w postawach Polaków wobec czytania </a:t>
            </a:r>
            <a:r>
              <a:rPr lang="pl-PL" sz="2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książek dokonała się </a:t>
            </a:r>
            <a:r>
              <a:rPr lang="pl-PL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pomiędzy 2004 </a:t>
            </a:r>
            <a:r>
              <a:rPr lang="pl-PL" sz="2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 </a:t>
            </a:r>
            <a:r>
              <a:rPr lang="pl-PL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2008 </a:t>
            </a:r>
            <a:r>
              <a:rPr lang="pl-PL" sz="2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rokiem, tzn. ustabilizowała się </a:t>
            </a:r>
            <a:br>
              <a:rPr lang="pl-PL" sz="2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pl-PL" sz="2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na poziomie 11 % „rzeczywistych” czytelników (7 lub więcej książek w ciągu roku).</a:t>
            </a:r>
            <a:endParaRPr lang="pl-PL" sz="2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85926"/>
            <a:ext cx="294149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115616" y="571481"/>
            <a:ext cx="64807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Czytanie w Polsce nie jest modne </a:t>
            </a:r>
            <a:r>
              <a:rPr lang="pl-PL" sz="2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pl-PL" sz="2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pl-PL" sz="2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 </a:t>
            </a:r>
            <a:r>
              <a:rPr lang="pl-PL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Polacy w ogóle nie wstydzą się przyznać </a:t>
            </a:r>
            <a:r>
              <a:rPr lang="pl-PL" sz="2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pl-PL" sz="2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pl-PL" sz="2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do tego</a:t>
            </a:r>
            <a:r>
              <a:rPr lang="pl-PL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pl-PL" sz="2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że </a:t>
            </a:r>
            <a:r>
              <a:rPr lang="pl-PL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nie czytają.</a:t>
            </a:r>
          </a:p>
        </p:txBody>
      </p:sp>
      <p:sp>
        <p:nvSpPr>
          <p:cNvPr id="2" name="Prostokąt 1"/>
          <p:cNvSpPr/>
          <p:nvPr/>
        </p:nvSpPr>
        <p:spPr>
          <a:xfrm>
            <a:off x="2440446" y="6381328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6116632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446" y="6012470"/>
            <a:ext cx="18415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1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18540"/>
            <a:ext cx="7632848" cy="416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358008" y="6320415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pPr algn="ctr"/>
            <a:endParaRPr lang="pl-PL" sz="1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93245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057" y="6013870"/>
            <a:ext cx="18415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20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838200"/>
            <a:ext cx="8003232" cy="3094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dirty="0" smtClean="0">
                <a:latin typeface="Comic Sans MS" panose="030F0702030302020204" pitchFamily="66" charset="0"/>
              </a:rPr>
              <a:t>Zanotowano </a:t>
            </a:r>
            <a:r>
              <a:rPr lang="pl-PL" sz="2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spadek zainteresowania książkami </a:t>
            </a:r>
            <a:r>
              <a:rPr lang="pl-PL" sz="2200" dirty="0" smtClean="0">
                <a:latin typeface="Comic Sans MS" panose="030F0702030302020204" pitchFamily="66" charset="0"/>
              </a:rPr>
              <a:t>w grupie nastolatków i osób z wyższym wykształceniem.</a:t>
            </a:r>
          </a:p>
          <a:p>
            <a:pPr marL="0" indent="0">
              <a:buNone/>
            </a:pPr>
            <a:endParaRPr lang="pl-PL" sz="22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pl-PL" sz="2200" dirty="0" smtClean="0">
                <a:latin typeface="Comic Sans MS" panose="030F0702030302020204" pitchFamily="66" charset="0"/>
              </a:rPr>
              <a:t>Młodsi </a:t>
            </a:r>
            <a:r>
              <a:rPr lang="pl-PL" sz="2200" dirty="0">
                <a:latin typeface="Comic Sans MS" panose="030F0702030302020204" pitchFamily="66" charset="0"/>
              </a:rPr>
              <a:t>czytelnicy wykazują tendencję, żeby </a:t>
            </a:r>
            <a:r>
              <a:rPr lang="pl-PL" sz="2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nie czytać książek w całości</a:t>
            </a:r>
            <a:r>
              <a:rPr lang="pl-PL" sz="2200" dirty="0" smtClean="0"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buNone/>
            </a:pPr>
            <a:endParaRPr lang="pl-PL" sz="2200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pl-PL" sz="2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Starsi dają zły przykład </a:t>
            </a:r>
            <a:r>
              <a:rPr lang="pl-PL" sz="2200" dirty="0" smtClean="0">
                <a:latin typeface="Comic Sans MS" panose="030F0702030302020204" pitchFamily="66" charset="0"/>
              </a:rPr>
              <a:t>– książki czyta 62% nastolatków i 32% 60 – latków i starszych.</a:t>
            </a:r>
          </a:p>
          <a:p>
            <a:pPr marL="0" indent="0" algn="just">
              <a:buNone/>
            </a:pPr>
            <a:endParaRPr lang="pl-PL" sz="2200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pl-PL" sz="2200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pl-PL" sz="1000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pl-PL" sz="105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17032"/>
            <a:ext cx="252028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714348" y="4214818"/>
            <a:ext cx="52414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200" dirty="0">
                <a:solidFill>
                  <a:srgbClr val="C00000"/>
                </a:solidFill>
                <a:latin typeface="Comic Sans MS" panose="030F0702030302020204" pitchFamily="66" charset="0"/>
              </a:rPr>
              <a:t>Wyróżniają się </a:t>
            </a:r>
            <a:r>
              <a:rPr lang="pl-PL" sz="2200" dirty="0">
                <a:solidFill>
                  <a:srgbClr val="407843"/>
                </a:solidFill>
                <a:latin typeface="Comic Sans MS" panose="030F0702030302020204" pitchFamily="66" charset="0"/>
              </a:rPr>
              <a:t>jednak niewielką częstotliwością lektury i rzadszym czytaniem całych książek.</a:t>
            </a:r>
          </a:p>
        </p:txBody>
      </p:sp>
      <p:sp>
        <p:nvSpPr>
          <p:cNvPr id="2" name="Prostokąt 1"/>
          <p:cNvSpPr/>
          <p:nvPr/>
        </p:nvSpPr>
        <p:spPr>
          <a:xfrm>
            <a:off x="2142688" y="633191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pPr algn="ctr"/>
            <a:endParaRPr lang="pl-PL" sz="1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5" y="6117396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964" y="5968007"/>
            <a:ext cx="18415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12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692696"/>
            <a:ext cx="4745688" cy="280774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 smtClean="0">
                <a:latin typeface="Comic Sans MS" panose="030F0702030302020204" pitchFamily="66" charset="0"/>
              </a:rPr>
              <a:t>Kobiety czytają więcej.</a:t>
            </a:r>
          </a:p>
          <a:p>
            <a:pPr marL="0" indent="0" algn="just">
              <a:buNone/>
            </a:pPr>
            <a:endParaRPr lang="pl-PL" sz="1200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pl-PL" sz="2200" dirty="0" smtClean="0">
                <a:latin typeface="Comic Sans MS" panose="030F0702030302020204" pitchFamily="66" charset="0"/>
              </a:rPr>
              <a:t>Poziom czytelnictwa </a:t>
            </a:r>
            <a:r>
              <a:rPr lang="pl-PL" sz="2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rośnie wraz z wykształceniem z wykształceniem</a:t>
            </a:r>
            <a:r>
              <a:rPr lang="pl-PL" sz="2200" dirty="0" smtClean="0">
                <a:latin typeface="Comic Sans MS" panose="030F0702030302020204" pitchFamily="66" charset="0"/>
              </a:rPr>
              <a:t> badanych.</a:t>
            </a:r>
          </a:p>
          <a:p>
            <a:pPr marL="0" indent="0" algn="just">
              <a:buNone/>
            </a:pPr>
            <a:endParaRPr lang="pl-PL" sz="1200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pl-PL" sz="2200" dirty="0" smtClean="0">
                <a:latin typeface="Comic Sans MS" panose="030F0702030302020204" pitchFamily="66" charset="0"/>
              </a:rPr>
              <a:t>Ludzie wykształceni także </a:t>
            </a:r>
            <a:r>
              <a:rPr lang="pl-PL" sz="2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częściej czytają książki w całości</a:t>
            </a:r>
            <a:r>
              <a:rPr lang="pl-PL" sz="2200" dirty="0" smtClean="0"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buNone/>
            </a:pPr>
            <a:endParaRPr lang="pl-PL" sz="1200" dirty="0" smtClean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214290"/>
            <a:ext cx="3000396" cy="285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42910" y="3500438"/>
            <a:ext cx="7358114" cy="2656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200" dirty="0" smtClean="0">
                <a:latin typeface="Comic Sans MS" panose="030F0702030302020204" pitchFamily="66" charset="0"/>
              </a:rPr>
              <a:t>Najwięcej czyta się </a:t>
            </a:r>
            <a:r>
              <a:rPr lang="pl-PL" sz="2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 wielkich miastach</a:t>
            </a:r>
            <a:r>
              <a:rPr lang="pl-PL" sz="2200" dirty="0" smtClean="0">
                <a:latin typeface="Comic Sans MS" panose="030F0702030302020204" pitchFamily="66" charset="0"/>
              </a:rPr>
              <a:t>, a najmniej </a:t>
            </a:r>
            <a:br>
              <a:rPr lang="pl-PL" sz="2200" dirty="0" smtClean="0">
                <a:latin typeface="Comic Sans MS" panose="030F0702030302020204" pitchFamily="66" charset="0"/>
              </a:rPr>
            </a:br>
            <a:r>
              <a:rPr lang="pl-PL" sz="2200" dirty="0" smtClean="0">
                <a:latin typeface="Comic Sans MS" panose="030F0702030302020204" pitchFamily="66" charset="0"/>
              </a:rPr>
              <a:t>na wsi.</a:t>
            </a:r>
          </a:p>
          <a:p>
            <a:pPr algn="just"/>
            <a:endParaRPr lang="pl-PL" sz="1200" dirty="0" smtClean="0">
              <a:latin typeface="Comic Sans MS" panose="030F0702030302020204" pitchFamily="66" charset="0"/>
            </a:endParaRPr>
          </a:p>
          <a:p>
            <a:pPr algn="just"/>
            <a:r>
              <a:rPr lang="pl-PL" sz="2200" dirty="0" smtClean="0">
                <a:latin typeface="Comic Sans MS" panose="030F0702030302020204" pitchFamily="66" charset="0"/>
              </a:rPr>
              <a:t>Mało czytamy cyfrowo – </a:t>
            </a:r>
            <a:r>
              <a:rPr lang="pl-PL" sz="2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zainteresowani </a:t>
            </a:r>
            <a:r>
              <a:rPr lang="pl-PL" sz="22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ebookami</a:t>
            </a:r>
            <a:r>
              <a:rPr lang="pl-PL" sz="2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br>
              <a:rPr lang="pl-PL" sz="2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pl-PL" sz="2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 </a:t>
            </a:r>
            <a:r>
              <a:rPr lang="pl-PL" sz="22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audiobookami</a:t>
            </a:r>
            <a:r>
              <a:rPr lang="pl-PL" sz="2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są przede wszystkim młodzi</a:t>
            </a:r>
            <a:r>
              <a:rPr lang="pl-PL" sz="2200" dirty="0" smtClean="0">
                <a:latin typeface="Comic Sans MS" panose="030F0702030302020204" pitchFamily="66" charset="0"/>
              </a:rPr>
              <a:t>, dobrze wykształceni mieszkańcy wielkich miast pochodzący </a:t>
            </a:r>
            <a:br>
              <a:rPr lang="pl-PL" sz="2200" dirty="0" smtClean="0">
                <a:latin typeface="Comic Sans MS" panose="030F0702030302020204" pitchFamily="66" charset="0"/>
              </a:rPr>
            </a:br>
            <a:r>
              <a:rPr lang="pl-PL" sz="2200" dirty="0" smtClean="0">
                <a:latin typeface="Comic Sans MS" panose="030F0702030302020204" pitchFamily="66" charset="0"/>
              </a:rPr>
              <a:t>z rodzin inteligenckich.</a:t>
            </a:r>
          </a:p>
          <a:p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2214241" y="6309320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57199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965249"/>
            <a:ext cx="18415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1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772696"/>
            <a:ext cx="7920880" cy="1368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b="1" dirty="0" smtClean="0">
                <a:solidFill>
                  <a:srgbClr val="B533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Najogólniej </a:t>
            </a:r>
            <a:r>
              <a:rPr lang="pl-PL" sz="2200" b="1" dirty="0">
                <a:solidFill>
                  <a:srgbClr val="B533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rzecz ujmując </a:t>
            </a:r>
            <a:r>
              <a:rPr lang="pl-PL" sz="2200" b="1" dirty="0" smtClean="0">
                <a:solidFill>
                  <a:srgbClr val="B533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– ludzie </a:t>
            </a:r>
            <a:r>
              <a:rPr lang="pl-PL" sz="2200" b="1" dirty="0">
                <a:solidFill>
                  <a:srgbClr val="B533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formalnie wysoko wykształceni w sensie kulturowym już niekoniecznie są </a:t>
            </a:r>
            <a:r>
              <a:rPr lang="pl-PL" sz="2200" b="1" dirty="0" smtClean="0">
                <a:solidFill>
                  <a:srgbClr val="B533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inteligentami.</a:t>
            </a:r>
            <a:endParaRPr lang="pl-PL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20688"/>
            <a:ext cx="339620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67544" y="620688"/>
            <a:ext cx="467596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2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34% Polaków z wykształceniem wyższym nie przeczytało w ciągu ostatniego roku żadnej książki, </a:t>
            </a:r>
            <a:endParaRPr lang="pl-PL" sz="2200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pl-PL" sz="1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pl-PL" sz="800" dirty="0" smtClean="0">
              <a:solidFill>
                <a:srgbClr val="824E14"/>
              </a:solidFill>
              <a:latin typeface="Comic Sans MS" panose="030F0702030302020204" pitchFamily="66" charset="0"/>
            </a:endParaRPr>
          </a:p>
          <a:p>
            <a:r>
              <a:rPr lang="pl-PL" sz="2200" dirty="0" smtClean="0">
                <a:solidFill>
                  <a:srgbClr val="824E14"/>
                </a:solidFill>
                <a:latin typeface="Comic Sans MS" panose="030F0702030302020204" pitchFamily="66" charset="0"/>
              </a:rPr>
              <a:t>20</a:t>
            </a:r>
            <a:r>
              <a:rPr lang="pl-PL" sz="2200" dirty="0">
                <a:solidFill>
                  <a:srgbClr val="824E14"/>
                </a:solidFill>
                <a:latin typeface="Comic Sans MS" panose="030F0702030302020204" pitchFamily="66" charset="0"/>
              </a:rPr>
              <a:t>% w ciągu ostatniego miesiąca nie przeczytało tekstu o objętości trzech stron lub dłuższego artykułu w </a:t>
            </a:r>
            <a:r>
              <a:rPr lang="pl-PL" sz="2200" dirty="0" smtClean="0">
                <a:solidFill>
                  <a:srgbClr val="824E14"/>
                </a:solidFill>
                <a:latin typeface="Comic Sans MS" panose="030F0702030302020204" pitchFamily="66" charset="0"/>
              </a:rPr>
              <a:t>prasie,</a:t>
            </a:r>
            <a:endParaRPr lang="pl-PL" sz="2200" dirty="0">
              <a:solidFill>
                <a:srgbClr val="824E14"/>
              </a:solidFill>
              <a:latin typeface="Comic Sans MS" panose="030F0702030302020204" pitchFamily="66" charset="0"/>
            </a:endParaRPr>
          </a:p>
          <a:p>
            <a:r>
              <a:rPr lang="pl-PL" sz="2200" dirty="0" smtClean="0">
                <a:solidFill>
                  <a:srgbClr val="824E14"/>
                </a:solidFill>
                <a:latin typeface="Comic Sans MS" panose="030F0702030302020204" pitchFamily="66" charset="0"/>
              </a:rPr>
              <a:t/>
            </a:r>
            <a:br>
              <a:rPr lang="pl-PL" sz="2200" dirty="0" smtClean="0">
                <a:solidFill>
                  <a:srgbClr val="824E14"/>
                </a:solidFill>
                <a:latin typeface="Comic Sans MS" panose="030F0702030302020204" pitchFamily="66" charset="0"/>
              </a:rPr>
            </a:br>
            <a:r>
              <a:rPr lang="pl-PL" sz="2200" dirty="0" smtClean="0">
                <a:solidFill>
                  <a:srgbClr val="824E14"/>
                </a:solidFill>
                <a:latin typeface="Comic Sans MS" panose="030F0702030302020204" pitchFamily="66" charset="0"/>
              </a:rPr>
              <a:t>17</a:t>
            </a:r>
            <a:r>
              <a:rPr lang="pl-PL" sz="2200" dirty="0">
                <a:solidFill>
                  <a:srgbClr val="824E14"/>
                </a:solidFill>
                <a:latin typeface="Comic Sans MS" panose="030F0702030302020204" pitchFamily="66" charset="0"/>
              </a:rPr>
              <a:t>% nie przypomina sobie, żeby w ciągu ostatniego roku czytało jakąkolwiek prasę.</a:t>
            </a:r>
          </a:p>
          <a:p>
            <a:endParaRPr lang="pl-PL" sz="2200" dirty="0">
              <a:latin typeface="Comic Sans MS" panose="030F0702030302020204" pitchFamily="66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247296" y="605143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l-PL" sz="1000" dirty="0" smtClean="0"/>
              <a:t>Projekt </a:t>
            </a:r>
            <a:r>
              <a:rPr lang="pl-PL" sz="1000" dirty="0"/>
              <a:t>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pPr algn="ctr"/>
            <a:endParaRPr lang="pl-PL" sz="1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65304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804" y="6125616"/>
            <a:ext cx="18415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91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15841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Wyższe wykształcenie przynajmniej jednego z rodziców silnie koreluje z nawykiem </a:t>
            </a:r>
            <a:r>
              <a:rPr lang="pl-PL" sz="2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czytania</a:t>
            </a:r>
            <a:r>
              <a:rPr lang="pl-PL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 - </a:t>
            </a:r>
            <a:r>
              <a:rPr lang="pl-PL" sz="2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wiele </a:t>
            </a:r>
            <a:r>
              <a:rPr lang="pl-PL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wskazuje na to, </a:t>
            </a:r>
            <a:r>
              <a:rPr lang="pl-PL" sz="2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pl-PL" sz="2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pl-PL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że </a:t>
            </a:r>
            <a:r>
              <a:rPr lang="pl-PL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czytanie książek to zachowanie </a:t>
            </a:r>
            <a:r>
              <a:rPr lang="pl-PL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pl-PL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dziedziczone</a:t>
            </a:r>
            <a:r>
              <a:rPr lang="pl-PL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br>
              <a:rPr lang="pl-PL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pl-PL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 rodzicach.</a:t>
            </a:r>
          </a:p>
          <a:p>
            <a:pPr marL="0" indent="0">
              <a:buNone/>
            </a:pP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Obraz 3" descr="czytanie - Szukaj w Google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4" t="41416" r="51970" b="21433"/>
          <a:stretch/>
        </p:blipFill>
        <p:spPr>
          <a:xfrm>
            <a:off x="5364086" y="2996952"/>
            <a:ext cx="3338589" cy="254888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28596" y="3024214"/>
            <a:ext cx="47194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Biblioteki publiczne</a:t>
            </a:r>
            <a:r>
              <a:rPr lang="pl-PL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zanotowały pierwszy raz od wielu lat </a:t>
            </a:r>
            <a:r>
              <a:rPr lang="pl-PL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wzrost wypożyczeń książek</a:t>
            </a:r>
            <a:r>
              <a:rPr lang="pl-PL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do domu oraz wzrost wydatków na zakupy. </a:t>
            </a:r>
          </a:p>
        </p:txBody>
      </p:sp>
      <p:sp>
        <p:nvSpPr>
          <p:cNvPr id="2" name="Prostokąt 1"/>
          <p:cNvSpPr/>
          <p:nvPr/>
        </p:nvSpPr>
        <p:spPr>
          <a:xfrm>
            <a:off x="2267744" y="6302278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pPr algn="ctr"/>
            <a:endParaRPr lang="pl-PL" sz="1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23" y="6021288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049648"/>
            <a:ext cx="18415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21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730995"/>
            <a:ext cx="7560840" cy="12961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Skandalicznie </a:t>
            </a:r>
            <a:r>
              <a:rPr lang="pl-PL" sz="220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niski poziom czytelnictwa w Polsce 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pl-PL" sz="2200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nie </a:t>
            </a:r>
            <a:r>
              <a:rPr lang="pl-PL" sz="220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jest wcale 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powszechnym </a:t>
            </a:r>
            <a:r>
              <a:rPr lang="pl-PL" sz="220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problemem naszych 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czasów.</a:t>
            </a:r>
          </a:p>
          <a:p>
            <a:pPr marL="0" indent="0" algn="just">
              <a:buNone/>
            </a:pPr>
            <a:endParaRPr lang="pl-PL" sz="2400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pl-PL" sz="2400" dirty="0">
              <a:latin typeface="Comic Sans MS" panose="030F0702030302020204" pitchFamily="66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55576" y="4725144"/>
            <a:ext cx="7488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Kraje europejskie inwestują </a:t>
            </a:r>
            <a:r>
              <a:rPr lang="pl-PL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duże pieniądze w promocję czytelnictwa, programy stypendialne dla pisarzy i tłumaczy oraz dofinansowanie bibliotek.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44824"/>
            <a:ext cx="367240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339752" y="629975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pPr algn="ctr"/>
            <a:endParaRPr lang="pl-PL" sz="1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312" y="5894124"/>
            <a:ext cx="18415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03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0800000" flipV="1">
            <a:off x="467544" y="3430588"/>
            <a:ext cx="7920880" cy="2158652"/>
          </a:xfrm>
        </p:spPr>
        <p:txBody>
          <a:bodyPr>
            <a:noAutofit/>
          </a:bodyPr>
          <a:lstStyle/>
          <a:p>
            <a:pPr algn="just"/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/>
              <a:t/>
            </a:r>
            <a:br>
              <a:rPr lang="pl-PL" sz="2200" dirty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/>
              <a:t/>
            </a:r>
            <a:br>
              <a:rPr lang="pl-PL" sz="2200" dirty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/>
              <a:t/>
            </a:r>
            <a:br>
              <a:rPr lang="pl-PL" sz="2200" dirty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/>
              <a:t/>
            </a:r>
            <a:br>
              <a:rPr lang="pl-PL" sz="2200" dirty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/>
              <a:t/>
            </a:r>
            <a:br>
              <a:rPr lang="pl-PL" sz="2200" dirty="0"/>
            </a:br>
            <a:r>
              <a:rPr lang="pl-PL" sz="2400" dirty="0" smtClean="0">
                <a:solidFill>
                  <a:srgbClr val="FF0000"/>
                </a:solidFill>
              </a:rPr>
              <a:t/>
            </a:r>
            <a:br>
              <a:rPr lang="pl-PL" sz="2400" dirty="0" smtClean="0">
                <a:solidFill>
                  <a:srgbClr val="FF0000"/>
                </a:solidFill>
              </a:rPr>
            </a:br>
            <a:r>
              <a:rPr lang="pl-PL" sz="2200" b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Podczas ubiegłorocznych (XI 2013) Targów </a:t>
            </a:r>
            <a:r>
              <a:rPr lang="pl-PL" sz="2200" b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Książki w Krakowie, Minister Kultury i Dziedzictwa Narodowego przedstawił główne założenia </a:t>
            </a:r>
            <a:r>
              <a:rPr lang="pl-PL" sz="22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Narodowego Programu Rozwoju Czytelnictwa na lata 2014-2020. </a:t>
            </a:r>
            <a:r>
              <a:rPr lang="pl-PL" sz="22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pl-PL" sz="22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</a:br>
            <a:r>
              <a:rPr lang="pl-PL" sz="2200" b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Budżet projektu to prawie miliard </a:t>
            </a:r>
            <a:r>
              <a:rPr lang="pl-PL" sz="2200" b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złotych.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571480"/>
            <a:ext cx="5947024" cy="285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411760" y="616530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pPr algn="ctr"/>
            <a:endParaRPr lang="pl-PL" sz="1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21288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192" y="5929085"/>
            <a:ext cx="18415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94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Termiczny</Template>
  <TotalTime>10256</TotalTime>
  <Words>556</Words>
  <Application>Microsoft Office PowerPoint</Application>
  <PresentationFormat>Pokaz na ekranie (4:3)</PresentationFormat>
  <Paragraphs>81</Paragraphs>
  <Slides>15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Thermal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Podczas ubiegłorocznych (XI 2013) Targów Książki w Krakowie, Minister Kultury i Dziedzictwa Narodowego przedstawił główne założenia Narodowego Programu Rozwoju Czytelnictwa na lata 2014-2020.  Budżet projektu to prawie miliard złotych.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Działania promujące czytelnictwo wśród uczniów</dc:title>
  <dc:creator>Małgorzata Mianowany</dc:creator>
  <cp:lastModifiedBy>PC</cp:lastModifiedBy>
  <cp:revision>251</cp:revision>
  <dcterms:created xsi:type="dcterms:W3CDTF">2014-01-11T22:51:56Z</dcterms:created>
  <dcterms:modified xsi:type="dcterms:W3CDTF">2014-03-21T12:24:21Z</dcterms:modified>
</cp:coreProperties>
</file>